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F92C7FA-8550-4E6B-B177-B4355E9F8995}">
          <p14:sldIdLst>
            <p14:sldId id="257"/>
            <p14:sldId id="256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9000">
              <a:srgbClr val="E9EFF7"/>
            </a:gs>
            <a:gs pos="10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3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7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microsoft.com/office/2007/relationships/hdphoto" Target="../media/hdphoto4.wdp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14" y="3525304"/>
            <a:ext cx="762000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2274" y="1748612"/>
            <a:ext cx="6305872" cy="355699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5800" cap="sm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деятельности КСП города Котельники </a:t>
            </a:r>
            <a:br>
              <a:rPr lang="ru-RU" sz="5800" cap="sm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800" cap="sm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2019 год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9" y="621702"/>
            <a:ext cx="72008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04" y="0"/>
            <a:ext cx="117727" cy="6858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LightScreen/>
                    </a14:imgEffect>
                    <a14:imgEffect>
                      <a14:colorTemperature colorTemp="47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59" y="-25400"/>
            <a:ext cx="288032" cy="6883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1">
                <a:lumMod val="20000"/>
                <a:lumOff val="8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0"/>
            <a:ext cx="74396" cy="7012665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chemeClr val="accent1">
                <a:lumMod val="20000"/>
                <a:lumOff val="8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06036" y="-30967"/>
            <a:ext cx="72008" cy="6858000"/>
          </a:xfrm>
          <a:prstGeom prst="rect">
            <a:avLst/>
          </a:prstGeom>
          <a:pattFill prst="pct75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0"/>
            <a:ext cx="360040" cy="6858000"/>
          </a:xfrm>
          <a:prstGeom prst="rect">
            <a:avLst/>
          </a:prstGeom>
          <a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artisticTexturize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586858" y="5077004"/>
            <a:ext cx="648072" cy="4572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825962" y="5385252"/>
            <a:ext cx="1167312" cy="1227584"/>
          </a:xfrm>
          <a:prstGeom prst="rect">
            <a:avLst/>
          </a:prstGeom>
          <a:pattFill prst="narHorz">
            <a:fgClr>
              <a:schemeClr val="accent3">
                <a:lumMod val="75000"/>
              </a:schemeClr>
            </a:fgClr>
            <a:bgClr>
              <a:schemeClr val="bg1"/>
            </a:bgClr>
          </a:patt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909756" y="0"/>
            <a:ext cx="234244" cy="6858000"/>
          </a:xfrm>
          <a:prstGeom prst="rect">
            <a:avLst/>
          </a:prstGeom>
          <a:pattFill prst="pct80">
            <a:fgClr>
              <a:schemeClr val="tx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8820472" y="0"/>
            <a:ext cx="0" cy="6858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748464" y="-25400"/>
            <a:ext cx="0" cy="7101408"/>
          </a:xfrm>
          <a:prstGeom prst="line">
            <a:avLst/>
          </a:prstGeom>
          <a:ln w="381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745" y="3861048"/>
            <a:ext cx="669529" cy="8079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08279" y="4928052"/>
            <a:ext cx="914400" cy="914400"/>
          </a:xfrm>
          <a:prstGeom prst="rect">
            <a:avLst/>
          </a:prstGeom>
          <a:pattFill prst="lgConfetti">
            <a:fgClr>
              <a:schemeClr val="bg1"/>
            </a:fgClr>
            <a:bgClr>
              <a:schemeClr val="accent5">
                <a:lumMod val="75000"/>
              </a:schemeClr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21116" y="5650826"/>
            <a:ext cx="644363" cy="69643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173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609"/>
            <a:ext cx="8229600" cy="909329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год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384152"/>
              </p:ext>
            </p:extLst>
          </p:nvPr>
        </p:nvGraphicFramePr>
        <p:xfrm>
          <a:off x="323528" y="1052736"/>
          <a:ext cx="8496944" cy="43891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23699"/>
                <a:gridCol w="8073245"/>
              </a:tblGrid>
              <a:tr h="5157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 в сфере закупок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МАДОУ д/а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«Сказка» </a:t>
                      </a: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год, в рамках исполнения требований Федерального закона от 05.04.2013 № </a:t>
                      </a: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44-ФЗ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 anchor="ctr"/>
                </a:tc>
              </a:tr>
              <a:tr h="229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Внешняя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проверка бюджетной отчетности Совета депутатов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 anchor="ctr"/>
                </a:tc>
              </a:tr>
              <a:tr h="229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Внешняя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проверка бюджетной отчетности Контрольно-счетной палаты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 anchor="ctr"/>
                </a:tc>
              </a:tr>
              <a:tr h="229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Внешняя проверка бюджетной отчетности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Администрации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 anchor="ctr"/>
                </a:tc>
              </a:tr>
              <a:tr h="10997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Проверка законности и эффективности использования средств выделенных в 2019 году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реализацию мероприятий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программы городского округа Котельники Московской области «Жилище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 Котельники Московской области» на 2017-2027 годы, в части подпрограммы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«Обеспечение жильем детей-сирот и детей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оставшихся без попечения родителей, а также лиц из их числа на 2017-2021 годы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 anchor="ctr"/>
                </a:tc>
              </a:tr>
              <a:tr h="10091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Проверка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правомерности формирования и эффективности  использования средств субсидий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выделенных  из бюджета городского округа Котельники Московской области в 2019 году и 1 квартале 2020 году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МАДОУ д/с «Аленка»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включая аудит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закупок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261869"/>
              </p:ext>
            </p:extLst>
          </p:nvPr>
        </p:nvGraphicFramePr>
        <p:xfrm>
          <a:off x="395536" y="5517232"/>
          <a:ext cx="8352928" cy="1130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2928"/>
              </a:tblGrid>
              <a:tr h="1130424">
                <a:tc>
                  <a:txBody>
                    <a:bodyPr/>
                    <a:lstStyle/>
                    <a:p>
                      <a:pPr algn="just"/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      Также запланирован комплекс экспертно-аналитических мероприятий,  направленных на обеспечение контроля за формированием и исполнением бюджета городского округа Котельники Московской области.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677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061" y="2348880"/>
            <a:ext cx="8229600" cy="1180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61" y="3339134"/>
            <a:ext cx="7016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931" y="5467122"/>
            <a:ext cx="1274763" cy="134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99" y="546117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767" y="5161442"/>
            <a:ext cx="7493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390" y="5190214"/>
            <a:ext cx="762000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898" y="3808096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2" y="4320065"/>
            <a:ext cx="762000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472" y="0"/>
            <a:ext cx="666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9872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942" y="878"/>
            <a:ext cx="319081" cy="69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7575" y="0"/>
            <a:ext cx="72558" cy="684447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624284" y="879"/>
            <a:ext cx="44259" cy="6876000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659" y="5733256"/>
            <a:ext cx="880350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118" y="5303611"/>
            <a:ext cx="1084716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48434" y="260648"/>
            <a:ext cx="7772400" cy="1470025"/>
          </a:xfrm>
        </p:spPr>
        <p:txBody>
          <a:bodyPr>
            <a:noAutofit/>
          </a:bodyPr>
          <a:lstStyle/>
          <a:p>
            <a:r>
              <a:rPr lang="ru-RU" sz="3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Контрольная и экспертно-аналитическая деятельность</a:t>
            </a:r>
            <a:endParaRPr lang="ru-RU" sz="3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subTitle" idx="1"/>
          </p:nvPr>
        </p:nvSpPr>
        <p:spPr>
          <a:xfrm>
            <a:off x="611560" y="1844824"/>
            <a:ext cx="7920880" cy="4309119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       Контрольно-счетной 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палатой в 2019 году проведено 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20 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контрольное и экспертно-аналитическое мероприятие, из них: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- 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7 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контрольных мероприятий в соответствии с утвержденным планом работы на 2019 год;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- 13 экспертно-аналитических мероприятий, в том числе внешняя проверка годового отчета об исполнении местного бюджета и экспертиза 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проекта 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местного бюджета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18059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317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18" y="0"/>
            <a:ext cx="857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0"/>
            <a:ext cx="55563" cy="688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39" y="5229200"/>
            <a:ext cx="1274763" cy="134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254" y="5019671"/>
            <a:ext cx="885056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контроля 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2698" y="1340768"/>
            <a:ext cx="8109782" cy="5040560"/>
          </a:xfrm>
        </p:spPr>
        <p:txBody>
          <a:bodyPr anchor="ctr"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Times New Roman"/>
              </a:rPr>
              <a:t>        Контрольной </a:t>
            </a:r>
            <a:r>
              <a:rPr lang="ru-RU" sz="2800" dirty="0">
                <a:latin typeface="Times New Roman"/>
                <a:ea typeface="Times New Roman"/>
              </a:rPr>
              <a:t>деятельностью за отчетный период охвачено пять муниципальных учреждений и 3 органа местного самоуправления, а именно:</a:t>
            </a:r>
          </a:p>
          <a:p>
            <a:pPr lvl="4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Администрация </a:t>
            </a:r>
            <a:r>
              <a:rPr lang="ru-RU" sz="28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г.о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 Котельники;</a:t>
            </a:r>
            <a:endParaRPr lang="ru-RU" sz="2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4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Совет депутатов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г.о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. Котельники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;</a:t>
            </a:r>
            <a:endParaRPr lang="ru-RU" sz="2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4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КСП </a:t>
            </a:r>
            <a:r>
              <a:rPr lang="ru-RU" sz="28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г.о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 Котельники;</a:t>
            </a:r>
            <a:endParaRPr lang="ru-RU" sz="2800" dirty="0" smtClean="0">
              <a:latin typeface="Times New Roman"/>
              <a:ea typeface="Times New Roman"/>
            </a:endParaRPr>
          </a:p>
          <a:p>
            <a:pPr lvl="4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/>
                <a:ea typeface="Times New Roman"/>
              </a:rPr>
              <a:t>МАДОУ </a:t>
            </a:r>
            <a:r>
              <a:rPr lang="ru-RU" sz="2800" dirty="0">
                <a:latin typeface="Times New Roman"/>
                <a:ea typeface="Times New Roman"/>
              </a:rPr>
              <a:t>д/с «Сказка»;</a:t>
            </a:r>
          </a:p>
          <a:p>
            <a:pPr lvl="4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/>
                <a:ea typeface="Times New Roman"/>
              </a:rPr>
              <a:t>МКУ </a:t>
            </a:r>
            <a:r>
              <a:rPr lang="ru-RU" sz="2800" dirty="0">
                <a:latin typeface="Times New Roman"/>
                <a:ea typeface="Times New Roman"/>
              </a:rPr>
              <a:t>ЦБ Котельники;</a:t>
            </a:r>
          </a:p>
          <a:p>
            <a:pPr lvl="4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/>
                <a:ea typeface="Times New Roman"/>
              </a:rPr>
              <a:t>МБУ </a:t>
            </a:r>
            <a:r>
              <a:rPr lang="ru-RU" sz="2800" dirty="0">
                <a:latin typeface="Times New Roman"/>
                <a:ea typeface="Times New Roman"/>
              </a:rPr>
              <a:t>«МФЦ Котельники»;</a:t>
            </a:r>
          </a:p>
          <a:p>
            <a:pPr lvl="4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/>
                <a:ea typeface="Times New Roman"/>
              </a:rPr>
              <a:t>МСОАУ </a:t>
            </a:r>
            <a:r>
              <a:rPr lang="ru-RU" sz="2800" dirty="0">
                <a:latin typeface="Times New Roman"/>
                <a:ea typeface="Times New Roman"/>
              </a:rPr>
              <a:t>«Спорткомплекс Котельники»;</a:t>
            </a:r>
          </a:p>
          <a:p>
            <a:pPr lvl="4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/>
                <a:ea typeface="Times New Roman"/>
              </a:rPr>
              <a:t>МБДОУ </a:t>
            </a:r>
            <a:r>
              <a:rPr lang="ru-RU" sz="2800" dirty="0">
                <a:latin typeface="Times New Roman"/>
                <a:ea typeface="Times New Roman"/>
              </a:rPr>
              <a:t>д/с «Семицветик».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2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052" y="260648"/>
            <a:ext cx="7859216" cy="1143000"/>
          </a:xfrm>
        </p:spPr>
        <p:txBody>
          <a:bodyPr/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проверенных средств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343" y="1390870"/>
            <a:ext cx="7931224" cy="4525963"/>
          </a:xfrm>
          <a:noFill/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Объем </a:t>
            </a:r>
            <a:r>
              <a:rPr lang="ru-RU" dirty="0">
                <a:latin typeface="Times New Roman"/>
                <a:ea typeface="Times New Roman"/>
              </a:rPr>
              <a:t>средств, проверенных Контрольно-счетной палатой при проведении контрольных мероприятий, составил </a:t>
            </a:r>
            <a:r>
              <a:rPr lang="ru-RU" b="1" dirty="0">
                <a:latin typeface="Times New Roman"/>
                <a:ea typeface="Times New Roman"/>
              </a:rPr>
              <a:t>1853359,30</a:t>
            </a:r>
            <a:r>
              <a:rPr lang="ru-RU" dirty="0">
                <a:latin typeface="Times New Roman"/>
                <a:ea typeface="Times New Roman"/>
              </a:rPr>
              <a:t> тыс. руб., из них:</a:t>
            </a:r>
            <a:endParaRPr lang="ru-RU" sz="28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средств </a:t>
            </a:r>
            <a:r>
              <a:rPr lang="ru-RU" dirty="0">
                <a:latin typeface="Times New Roman"/>
                <a:ea typeface="Times New Roman"/>
              </a:rPr>
              <a:t>бюджета </a:t>
            </a:r>
            <a:r>
              <a:rPr lang="ru-RU" dirty="0" smtClean="0">
                <a:latin typeface="Times New Roman"/>
                <a:ea typeface="Times New Roman"/>
              </a:rPr>
              <a:t>городского округа Котельники 1838458,10 </a:t>
            </a:r>
            <a:r>
              <a:rPr lang="ru-RU" dirty="0">
                <a:latin typeface="Times New Roman"/>
                <a:ea typeface="Times New Roman"/>
              </a:rPr>
              <a:t>тыс. руб.;		</a:t>
            </a:r>
            <a:endParaRPr lang="ru-RU" sz="28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других </a:t>
            </a:r>
            <a:r>
              <a:rPr lang="ru-RU" dirty="0">
                <a:latin typeface="Times New Roman"/>
                <a:ea typeface="Times New Roman"/>
              </a:rPr>
              <a:t>средств (средства от приносящей доход деятельности, средства добровольных пожертвований) 14901,20 тыс. руб</a:t>
            </a:r>
            <a:r>
              <a:rPr lang="ru-RU" dirty="0" smtClean="0">
                <a:latin typeface="Times New Roman"/>
                <a:ea typeface="Times New Roman"/>
              </a:rPr>
              <a:t>.</a:t>
            </a:r>
            <a:endParaRPr lang="ru-RU" sz="2800" dirty="0">
              <a:latin typeface="Times New Roman"/>
              <a:ea typeface="Times New Roman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473" y="0"/>
            <a:ext cx="32352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4031" y="-59688"/>
            <a:ext cx="112712" cy="6969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300" y="5266728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650" y="5804457"/>
            <a:ext cx="7493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980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54" y="5083652"/>
            <a:ext cx="1274763" cy="134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сумма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 и недостатков в бюджетной сфере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600200"/>
            <a:ext cx="7632848" cy="45259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800" dirty="0" smtClean="0">
                <a:latin typeface="Times New Roman"/>
                <a:ea typeface="Times New Roman"/>
              </a:rPr>
              <a:t>        По </a:t>
            </a:r>
            <a:r>
              <a:rPr lang="ru-RU" sz="2800" dirty="0">
                <a:latin typeface="Times New Roman"/>
                <a:ea typeface="Times New Roman"/>
              </a:rPr>
              <a:t>результатам контрольных и экспертно-аналитических мероприятий выявлено нарушений и недостатков в бюджетной сфере на общую сумму </a:t>
            </a:r>
            <a:r>
              <a:rPr lang="ru-RU" sz="2800" b="1" dirty="0">
                <a:latin typeface="Times New Roman"/>
                <a:ea typeface="Times New Roman"/>
              </a:rPr>
              <a:t>2669,30</a:t>
            </a:r>
            <a:r>
              <a:rPr lang="ru-RU" sz="2800" dirty="0">
                <a:latin typeface="Times New Roman"/>
                <a:ea typeface="Times New Roman"/>
              </a:rPr>
              <a:t>  тыс. </a:t>
            </a:r>
            <a:r>
              <a:rPr lang="ru-RU" sz="2800" dirty="0" smtClean="0">
                <a:latin typeface="Times New Roman"/>
                <a:ea typeface="Times New Roman"/>
              </a:rPr>
              <a:t>рублей., в том числе: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/>
                <a:ea typeface="Times New Roman"/>
              </a:rPr>
              <a:t>нарушения при осуществлении муниципальных </a:t>
            </a:r>
            <a:r>
              <a:rPr lang="ru-RU" sz="2800" dirty="0" smtClean="0">
                <a:latin typeface="Times New Roman"/>
                <a:ea typeface="Times New Roman"/>
              </a:rPr>
              <a:t>закупок в сумме 29,6 тыс. руб.;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/>
                <a:ea typeface="Times New Roman"/>
              </a:rPr>
              <a:t>нарушения при формировании и исполнении бюджетов </a:t>
            </a:r>
            <a:r>
              <a:rPr lang="ru-RU" sz="2800" dirty="0" smtClean="0">
                <a:latin typeface="Times New Roman"/>
                <a:ea typeface="Times New Roman"/>
              </a:rPr>
              <a:t>в сумме 182,4 тыс. руб.;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/>
                <a:ea typeface="Times New Roman"/>
              </a:rPr>
              <a:t>нарушения ведения бухгалтерского учета, составления и представления бухгалтерской (финансовой) отчетности </a:t>
            </a:r>
            <a:r>
              <a:rPr lang="ru-RU" sz="2800" dirty="0" smtClean="0">
                <a:latin typeface="Times New Roman"/>
                <a:ea typeface="Times New Roman"/>
              </a:rPr>
              <a:t>в сумме 2457,30 тыс. руб.</a:t>
            </a:r>
            <a:endParaRPr lang="ru-RU" sz="2800" dirty="0">
              <a:latin typeface="Times New Roman"/>
              <a:ea typeface="Times New Roman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ru-RU" sz="2800" dirty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endParaRPr lang="ru-RU" sz="2800" dirty="0" smtClean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endParaRPr lang="ru-RU" sz="28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15875"/>
            <a:ext cx="317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-15875"/>
            <a:ext cx="857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12" y="0"/>
            <a:ext cx="55563" cy="688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754370"/>
            <a:ext cx="7493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3234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Процентное соотношение выявленных 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финансовых нарушений</a:t>
            </a:r>
            <a:endParaRPr lang="ru-RU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7776863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4425" y="-9195"/>
            <a:ext cx="3238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2987" y="-9195"/>
            <a:ext cx="857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3205" y="-9195"/>
            <a:ext cx="3238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3579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8" y="5561383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64" y="0"/>
            <a:ext cx="857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количество </a:t>
            </a:r>
            <a:r>
              <a:rPr lang="ru-RU" sz="4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 и недостатков в бюджетной сфере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84784"/>
            <a:ext cx="8208912" cy="496855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dirty="0" smtClean="0">
                <a:latin typeface="Times New Roman"/>
                <a:ea typeface="Times New Roman"/>
              </a:rPr>
              <a:t>         В </a:t>
            </a:r>
            <a:r>
              <a:rPr lang="ru-RU" sz="2200" dirty="0">
                <a:latin typeface="Times New Roman"/>
                <a:ea typeface="Times New Roman"/>
              </a:rPr>
              <a:t>ходе проведения контрольных и экспертно-аналитических мероприятий Контрольно-счетной палатой выявлено в количественном значении </a:t>
            </a:r>
            <a:r>
              <a:rPr lang="ru-RU" sz="2200" b="1" dirty="0">
                <a:latin typeface="Times New Roman"/>
                <a:ea typeface="Times New Roman"/>
              </a:rPr>
              <a:t>39</a:t>
            </a:r>
            <a:r>
              <a:rPr lang="ru-RU" sz="2200" dirty="0">
                <a:latin typeface="Times New Roman"/>
                <a:ea typeface="Times New Roman"/>
              </a:rPr>
              <a:t> нарушений действующего законодательства. Основными видами нарушений являются: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Wingdings"/>
              <a:buChar char=""/>
              <a:tabLst>
                <a:tab pos="540385" algn="l"/>
              </a:tabLst>
            </a:pPr>
            <a:r>
              <a:rPr lang="ru-RU" sz="2400" dirty="0">
                <a:latin typeface="Times New Roman"/>
                <a:ea typeface="Times New Roman"/>
              </a:rPr>
              <a:t>нарушения при осуществлении муниципальных закупок </a:t>
            </a:r>
            <a:r>
              <a:rPr lang="ru-RU" sz="2400" dirty="0" smtClean="0">
                <a:latin typeface="Times New Roman"/>
                <a:ea typeface="Times New Roman"/>
              </a:rPr>
              <a:t>18 </a:t>
            </a:r>
            <a:r>
              <a:rPr lang="ru-RU" sz="2400" dirty="0">
                <a:latin typeface="Times New Roman"/>
                <a:ea typeface="Times New Roman"/>
              </a:rPr>
              <a:t>случаев; 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Wingdings"/>
              <a:buChar char=""/>
              <a:tabLst>
                <a:tab pos="540385" algn="l"/>
              </a:tabLst>
            </a:pPr>
            <a:r>
              <a:rPr lang="ru-RU" sz="2400" dirty="0">
                <a:latin typeface="Times New Roman"/>
                <a:ea typeface="Times New Roman"/>
              </a:rPr>
              <a:t>нарушения при формировании и исполнении бюджетов 9 случая;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Wingdings"/>
              <a:buChar char=""/>
              <a:tabLst>
                <a:tab pos="540385" algn="l"/>
              </a:tabLst>
            </a:pPr>
            <a:r>
              <a:rPr lang="ru-RU" sz="2400" dirty="0">
                <a:latin typeface="Times New Roman"/>
                <a:ea typeface="Times New Roman"/>
              </a:rPr>
              <a:t>нарушения ведения бухгалтерского учета, составления и представления бухгалтерской (финансовой) отчетности 12 случаев</a:t>
            </a:r>
            <a:r>
              <a:rPr lang="ru-RU" sz="2400" dirty="0" smtClean="0">
                <a:latin typeface="Times New Roman"/>
                <a:ea typeface="Times New Roman"/>
              </a:rPr>
              <a:t>;</a:t>
            </a:r>
            <a:endParaRPr lang="ru-RU" sz="2400" dirty="0">
              <a:latin typeface="Times New Roman"/>
              <a:ea typeface="Times New Roman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4"/>
            <a:ext cx="317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29" y="0"/>
            <a:ext cx="55563" cy="688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99" y="5305871"/>
            <a:ext cx="762000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2295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787208" cy="1143000"/>
          </a:xfrm>
        </p:spPr>
        <p:txBody>
          <a:bodyPr>
            <a:normAutofit fontScale="90000"/>
          </a:bodyPr>
          <a:lstStyle/>
          <a:p>
            <a:r>
              <a:rPr lang="ru-RU" i="1" dirty="0">
                <a:latin typeface="Times New Roman"/>
                <a:ea typeface="Times New Roman"/>
              </a:rPr>
              <a:t>Процентное соотношение нарушений и </a:t>
            </a:r>
            <a:r>
              <a:rPr lang="ru-RU" i="1" dirty="0" smtClean="0">
                <a:latin typeface="Times New Roman"/>
                <a:ea typeface="Times New Roman"/>
              </a:rPr>
              <a:t>недостатков</a:t>
            </a:r>
            <a:endParaRPr lang="ru-RU" i="1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500" y="-46038"/>
            <a:ext cx="317500" cy="6950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0981" y="-34213"/>
            <a:ext cx="857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0"/>
            <a:ext cx="55563" cy="688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44824"/>
            <a:ext cx="7200800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0824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5394782"/>
            <a:ext cx="1279525" cy="134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результатов контрольной деятельности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7400" dirty="0" smtClean="0">
                <a:latin typeface="Times New Roman"/>
                <a:ea typeface="Times New Roman"/>
              </a:rPr>
              <a:t>        </a:t>
            </a:r>
            <a:r>
              <a:rPr lang="ru-RU" sz="8800" dirty="0" smtClean="0">
                <a:latin typeface="Times New Roman"/>
                <a:ea typeface="Times New Roman"/>
              </a:rPr>
              <a:t>  По </a:t>
            </a:r>
            <a:r>
              <a:rPr lang="ru-RU" sz="8800" dirty="0">
                <a:latin typeface="Times New Roman"/>
                <a:ea typeface="Times New Roman"/>
              </a:rPr>
              <a:t>итогам контрольных и экспертно-аналитических мероприятий должностным лицам проверенных учреждений и организаций направлено </a:t>
            </a:r>
            <a:r>
              <a:rPr lang="ru-RU" sz="8800" b="1" dirty="0">
                <a:latin typeface="Times New Roman"/>
                <a:ea typeface="Times New Roman"/>
              </a:rPr>
              <a:t>6</a:t>
            </a:r>
            <a:r>
              <a:rPr lang="ru-RU" sz="8800" dirty="0">
                <a:latin typeface="Times New Roman"/>
                <a:ea typeface="Times New Roman"/>
              </a:rPr>
              <a:t> представлений, в которых содержалось </a:t>
            </a:r>
            <a:r>
              <a:rPr lang="ru-RU" sz="8800" b="1" dirty="0">
                <a:latin typeface="Times New Roman"/>
                <a:ea typeface="Times New Roman"/>
              </a:rPr>
              <a:t>29</a:t>
            </a:r>
            <a:r>
              <a:rPr lang="ru-RU" sz="8800" dirty="0">
                <a:latin typeface="Times New Roman"/>
                <a:ea typeface="Times New Roman"/>
              </a:rPr>
              <a:t> предложений по устранению выявленных нарушений действующего законодательства, из которых </a:t>
            </a:r>
            <a:r>
              <a:rPr lang="ru-RU" sz="8800" b="1" dirty="0">
                <a:latin typeface="Times New Roman"/>
                <a:ea typeface="Times New Roman"/>
              </a:rPr>
              <a:t>23</a:t>
            </a:r>
            <a:r>
              <a:rPr lang="ru-RU" sz="8800" dirty="0">
                <a:latin typeface="Times New Roman"/>
                <a:ea typeface="Times New Roman"/>
              </a:rPr>
              <a:t> предложений исполнено и снято с контроля</a:t>
            </a:r>
            <a:r>
              <a:rPr lang="ru-RU" sz="8800" dirty="0" smtClean="0">
                <a:latin typeface="Times New Roman"/>
                <a:ea typeface="Times New Roman"/>
              </a:rPr>
              <a:t>.</a:t>
            </a:r>
            <a:endParaRPr lang="ru-RU" sz="88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800" dirty="0" smtClean="0">
                <a:latin typeface="Times New Roman"/>
                <a:ea typeface="Times New Roman"/>
              </a:rPr>
              <a:t>        В </a:t>
            </a:r>
            <a:r>
              <a:rPr lang="ru-RU" sz="8800" dirty="0">
                <a:latin typeface="Times New Roman"/>
                <a:ea typeface="Times New Roman"/>
              </a:rPr>
              <a:t>соответствии с </a:t>
            </a:r>
            <a:r>
              <a:rPr lang="ru-RU" sz="8800" dirty="0" smtClean="0">
                <a:latin typeface="Times New Roman"/>
                <a:ea typeface="Times New Roman"/>
              </a:rPr>
              <a:t>КоАП РФ в </a:t>
            </a:r>
            <a:r>
              <a:rPr lang="ru-RU" sz="8800" dirty="0">
                <a:latin typeface="Times New Roman"/>
                <a:ea typeface="Times New Roman"/>
              </a:rPr>
              <a:t>2019 году в отношении лиц, допустивших соответствующие </a:t>
            </a:r>
            <a:r>
              <a:rPr lang="ru-RU" sz="8800" dirty="0" smtClean="0">
                <a:latin typeface="Times New Roman"/>
                <a:ea typeface="Times New Roman"/>
              </a:rPr>
              <a:t>нарушения, по </a:t>
            </a:r>
            <a:r>
              <a:rPr lang="ru-RU" sz="8800" b="1" dirty="0" smtClean="0">
                <a:latin typeface="Times New Roman"/>
                <a:ea typeface="Times New Roman"/>
              </a:rPr>
              <a:t>7</a:t>
            </a:r>
            <a:r>
              <a:rPr lang="ru-RU" sz="8800" dirty="0" smtClean="0">
                <a:latin typeface="Times New Roman"/>
                <a:ea typeface="Times New Roman"/>
              </a:rPr>
              <a:t> </a:t>
            </a:r>
            <a:r>
              <a:rPr lang="ru-RU" sz="8800" dirty="0">
                <a:latin typeface="Times New Roman"/>
                <a:ea typeface="Times New Roman"/>
              </a:rPr>
              <a:t>протоколам, составленным Контрольно-счетной палатой </a:t>
            </a:r>
            <a:r>
              <a:rPr lang="ru-RU" sz="8800" dirty="0" smtClean="0">
                <a:latin typeface="Times New Roman"/>
                <a:ea typeface="Times New Roman"/>
              </a:rPr>
              <a:t>судом </a:t>
            </a:r>
            <a:r>
              <a:rPr lang="ru-RU" sz="8800" dirty="0">
                <a:latin typeface="Times New Roman"/>
                <a:ea typeface="Times New Roman"/>
              </a:rPr>
              <a:t>принято решение о привлечении к административной ответственности.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800" dirty="0" smtClean="0">
                <a:latin typeface="Times New Roman"/>
                <a:ea typeface="Times New Roman"/>
              </a:rPr>
              <a:t>        Общая </a:t>
            </a:r>
            <a:r>
              <a:rPr lang="ru-RU" sz="8800" dirty="0">
                <a:latin typeface="Times New Roman"/>
                <a:ea typeface="Times New Roman"/>
              </a:rPr>
              <a:t>сумма назначенных административных штрафов </a:t>
            </a:r>
            <a:r>
              <a:rPr lang="ru-RU" sz="8800" dirty="0" smtClean="0">
                <a:latin typeface="Times New Roman"/>
                <a:ea typeface="Times New Roman"/>
              </a:rPr>
              <a:t>составила </a:t>
            </a:r>
            <a:r>
              <a:rPr lang="ru-RU" sz="8800" b="1" dirty="0">
                <a:latin typeface="Times New Roman"/>
                <a:ea typeface="Times New Roman"/>
              </a:rPr>
              <a:t>100,0</a:t>
            </a:r>
            <a:r>
              <a:rPr lang="ru-RU" sz="8800" dirty="0">
                <a:latin typeface="Times New Roman"/>
                <a:ea typeface="Times New Roman"/>
              </a:rPr>
              <a:t> тыс. </a:t>
            </a:r>
            <a:r>
              <a:rPr lang="ru-RU" sz="8800" dirty="0" smtClean="0">
                <a:latin typeface="Times New Roman"/>
                <a:ea typeface="Times New Roman"/>
              </a:rPr>
              <a:t>рублей</a:t>
            </a:r>
            <a:r>
              <a:rPr lang="ru-RU" sz="8800" dirty="0">
                <a:latin typeface="Times New Roman"/>
                <a:ea typeface="Times New Roman"/>
              </a:rPr>
              <a:t>.</a:t>
            </a:r>
            <a:endParaRPr lang="ru-RU" sz="8800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3238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9" y="0"/>
            <a:ext cx="857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72" y="5674121"/>
            <a:ext cx="936104" cy="782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59368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576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Контрольная и экспертно-аналитическая деятельность</vt:lpstr>
      <vt:lpstr>Объекты контроля </vt:lpstr>
      <vt:lpstr>Объем проверенных средств</vt:lpstr>
      <vt:lpstr>Общая сумма нарушений и недостатков в бюджетной сфере</vt:lpstr>
      <vt:lpstr>Процентное соотношение выявленных финансовых нарушений</vt:lpstr>
      <vt:lpstr>Общее количество нарушений и недостатков в бюджетной сфере</vt:lpstr>
      <vt:lpstr>Процентное соотношение нарушений и недостатков</vt:lpstr>
      <vt:lpstr>Реализация результатов контрольной деятельности</vt:lpstr>
      <vt:lpstr>План мероприятий на 2020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user01</cp:lastModifiedBy>
  <cp:revision>18</cp:revision>
  <dcterms:created xsi:type="dcterms:W3CDTF">2020-01-28T10:17:52Z</dcterms:created>
  <dcterms:modified xsi:type="dcterms:W3CDTF">2020-02-20T10:31:19Z</dcterms:modified>
</cp:coreProperties>
</file>