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F92C7FA-8550-4E6B-B177-B4355E9F8995}">
          <p14:sldIdLst>
            <p14:sldId id="257"/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ABED1-2918-46E3-AF48-7BB5A08933C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34509-CC24-457C-9411-8AB483CE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13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34509-CC24-457C-9411-8AB483CEFA2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0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E9EFF7"/>
            </a:gs>
            <a:gs pos="10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3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microsoft.com/office/2007/relationships/hdphoto" Target="../media/hdphoto4.wdp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14" y="3525304"/>
            <a:ext cx="7620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2274" y="1748612"/>
            <a:ext cx="6305872" cy="355699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5800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деятельности КСП города Котельники </a:t>
            </a:r>
            <a:br>
              <a:rPr lang="ru-RU" sz="5800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800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5800" cap="sm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5800" cap="sm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5800" cap="sm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621702"/>
            <a:ext cx="72008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0"/>
            <a:ext cx="117727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LightScreen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59" y="-25400"/>
            <a:ext cx="288032" cy="688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1">
                <a:lumMod val="20000"/>
                <a:lumOff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74396" cy="7012665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accent1">
                <a:lumMod val="20000"/>
                <a:lumOff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6036" y="-30967"/>
            <a:ext cx="72008" cy="685800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0"/>
            <a:ext cx="360040" cy="6858000"/>
          </a:xfrm>
          <a:prstGeom prst="rect">
            <a:avLst/>
          </a:pr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86858" y="5077004"/>
            <a:ext cx="648072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25962" y="5385252"/>
            <a:ext cx="1167312" cy="1227584"/>
          </a:xfrm>
          <a:prstGeom prst="rect">
            <a:avLst/>
          </a:prstGeom>
          <a:pattFill prst="narHorz">
            <a:fgClr>
              <a:schemeClr val="accent3">
                <a:lumMod val="75000"/>
              </a:schemeClr>
            </a:fgClr>
            <a:bgClr>
              <a:schemeClr val="bg1"/>
            </a:bgClr>
          </a:patt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09756" y="0"/>
            <a:ext cx="234244" cy="6858000"/>
          </a:xfrm>
          <a:prstGeom prst="rect">
            <a:avLst/>
          </a:prstGeom>
          <a:pattFill prst="pct8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820472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748464" y="-25400"/>
            <a:ext cx="0" cy="7101408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45" y="3861048"/>
            <a:ext cx="669529" cy="8079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08279" y="4928052"/>
            <a:ext cx="914400" cy="914400"/>
          </a:xfrm>
          <a:prstGeom prst="rect">
            <a:avLst/>
          </a:prstGeom>
          <a:pattFill prst="lgConfetti">
            <a:fgClr>
              <a:schemeClr val="bg1"/>
            </a:fgClr>
            <a:bgClr>
              <a:schemeClr val="accent5">
                <a:lumMod val="75000"/>
              </a:schemeClr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1116" y="5650826"/>
            <a:ext cx="644363" cy="6964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73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на 202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34355"/>
              </p:ext>
            </p:extLst>
          </p:nvPr>
        </p:nvGraphicFramePr>
        <p:xfrm>
          <a:off x="323528" y="908720"/>
          <a:ext cx="8496944" cy="55480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3699"/>
                <a:gridCol w="8073245"/>
              </a:tblGrid>
              <a:tr h="515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правомерности формирования и эффективности  использования средств субсидий, выделенных  из бюджета городского округа Котельники Московской области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«Семицветик»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611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финансово-хозяйственной деятельности, в том числе аудит в сфере закупок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МКУ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«Централизованная бухгалтерия Котельники»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130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законности и аудит эффективности использования средств бюджета городского округа Котельники на реализацию муниципальной программы «Культура», с одновременной проверкой финансово-хозяйственной деятельности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МАУК «Культурный комплекс «Котельники»,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включая аудит в сфере закупок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Проверка правомерности формирования и эффективности  использования средств субсидий, выделенных  из бюджета городского округа Котельники Московской области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МБУ «</a:t>
                      </a: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Спецтранс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 целях определения законности, экономности и результативности использования средств городского округа Котельники, включая аудит в сфере закупок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146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Аудит в сфере закупок МБОУ «Котельниковская средняя общеобразовательная школа № 2»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8216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Также запланирован комплекс экспертно-аналитических мероприятий и финансовых экспертиз, направленных на обеспечение контроля за формированием и исполнением бюджета городского округа Котельники Московской области.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677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061" y="2348880"/>
            <a:ext cx="8229600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61" y="3339134"/>
            <a:ext cx="701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31" y="5467122"/>
            <a:ext cx="12747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9" y="546117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67" y="5161442"/>
            <a:ext cx="7493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90" y="5190214"/>
            <a:ext cx="7620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98" y="3808096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2" y="4320065"/>
            <a:ext cx="7620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72" y="0"/>
            <a:ext cx="66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87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942" y="878"/>
            <a:ext cx="319081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575" y="0"/>
            <a:ext cx="72558" cy="684447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4284" y="879"/>
            <a:ext cx="44259" cy="687600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659" y="5733256"/>
            <a:ext cx="8803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118" y="5303611"/>
            <a:ext cx="108471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48434" y="260648"/>
            <a:ext cx="7772400" cy="1470025"/>
          </a:xfrm>
        </p:spPr>
        <p:txBody>
          <a:bodyPr>
            <a:noAutofit/>
          </a:bodyPr>
          <a:lstStyle/>
          <a:p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и экспертно-аналитическая деятельность</a:t>
            </a:r>
            <a:endParaRPr lang="ru-RU" sz="3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20880" cy="430911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Контрольно-счетной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палатой в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году проведено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контрольное и экспертно-аналитическое мероприятие, из них: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7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контрольных мероприятий в соответствии с утвержденным планом работы на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2020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год;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4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экспертно-аналитических мероприятий, в том числе внешняя проверка годового отчета об исполнении местного бюджета и экспертиза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проекта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местного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бюджета;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9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финансово-экономических экспертиз на проекты решений совета депутатов муниципального образования о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бюджете и о внесении изменений.</a:t>
            </a:r>
            <a:endParaRPr lang="en-US" sz="2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24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805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17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18" y="0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55563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9" y="5229200"/>
            <a:ext cx="12747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54" y="5019671"/>
            <a:ext cx="885056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контроля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698" y="1340768"/>
            <a:ext cx="8109782" cy="504056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       Контрольной </a:t>
            </a:r>
            <a:r>
              <a:rPr lang="ru-RU" sz="2800" dirty="0">
                <a:latin typeface="Times New Roman"/>
                <a:ea typeface="Times New Roman"/>
              </a:rPr>
              <a:t>деятельностью за отчетный период охвачено </a:t>
            </a:r>
            <a:r>
              <a:rPr lang="ru-RU" sz="2800" dirty="0" smtClean="0">
                <a:latin typeface="Times New Roman"/>
                <a:ea typeface="Times New Roman"/>
              </a:rPr>
              <a:t>два </a:t>
            </a:r>
            <a:r>
              <a:rPr lang="ru-RU" sz="2800" dirty="0">
                <a:latin typeface="Times New Roman"/>
                <a:ea typeface="Times New Roman"/>
              </a:rPr>
              <a:t>муниципальных </a:t>
            </a:r>
            <a:r>
              <a:rPr lang="ru-RU" sz="2800" dirty="0" smtClean="0">
                <a:latin typeface="Times New Roman"/>
                <a:ea typeface="Times New Roman"/>
              </a:rPr>
              <a:t>учреждения </a:t>
            </a:r>
            <a:r>
              <a:rPr lang="ru-RU" sz="2800" dirty="0">
                <a:latin typeface="Times New Roman"/>
                <a:ea typeface="Times New Roman"/>
              </a:rPr>
              <a:t>и 3 органа местного самоуправления, а именно:</a:t>
            </a: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Администрация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г.о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Котельники;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Совет депутатов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г.о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. Котельники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;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КСП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г.о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Котельники;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/>
                <a:ea typeface="Times New Roman"/>
              </a:rPr>
              <a:t>МБДОУ </a:t>
            </a:r>
            <a:r>
              <a:rPr lang="ru-RU" sz="2800" dirty="0">
                <a:latin typeface="Times New Roman"/>
                <a:ea typeface="Times New Roman"/>
              </a:rPr>
              <a:t>д/с «Семицветик</a:t>
            </a:r>
            <a:r>
              <a:rPr lang="ru-RU" sz="2800" dirty="0" smtClean="0">
                <a:latin typeface="Times New Roman"/>
                <a:ea typeface="Times New Roman"/>
              </a:rPr>
              <a:t>»;</a:t>
            </a: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МАДОУ д/с «Аленка».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052" y="260648"/>
            <a:ext cx="7859216" cy="1143000"/>
          </a:xfrm>
        </p:spPr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проверенных средств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343" y="1390870"/>
            <a:ext cx="7931224" cy="4525963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Объем </a:t>
            </a:r>
            <a:r>
              <a:rPr lang="ru-RU" dirty="0">
                <a:latin typeface="Times New Roman"/>
                <a:ea typeface="Times New Roman"/>
              </a:rPr>
              <a:t>средств, проверенных Контрольно-счетной палатой при проведении контрольных мероприятий, составил </a:t>
            </a:r>
            <a:r>
              <a:rPr lang="ru-RU" b="1" dirty="0" smtClean="0">
                <a:latin typeface="Times New Roman"/>
                <a:ea typeface="Times New Roman"/>
              </a:rPr>
              <a:t>1664582,10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тыс. руб., из них: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средств </a:t>
            </a:r>
            <a:r>
              <a:rPr lang="ru-RU" dirty="0">
                <a:latin typeface="Times New Roman"/>
                <a:ea typeface="Times New Roman"/>
              </a:rPr>
              <a:t>бюджета </a:t>
            </a:r>
            <a:r>
              <a:rPr lang="ru-RU" dirty="0" smtClean="0">
                <a:latin typeface="Times New Roman"/>
                <a:ea typeface="Times New Roman"/>
              </a:rPr>
              <a:t>городского округа Котельники 1659537,90 </a:t>
            </a:r>
            <a:r>
              <a:rPr lang="ru-RU" dirty="0">
                <a:latin typeface="Times New Roman"/>
                <a:ea typeface="Times New Roman"/>
              </a:rPr>
              <a:t>тыс. руб.;		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других </a:t>
            </a:r>
            <a:r>
              <a:rPr lang="ru-RU" dirty="0">
                <a:latin typeface="Times New Roman"/>
                <a:ea typeface="Times New Roman"/>
              </a:rPr>
              <a:t>средств (средства от приносящей доход деятельности, средства добровольных пожертвований) </a:t>
            </a:r>
            <a:r>
              <a:rPr lang="ru-RU" dirty="0" smtClean="0">
                <a:latin typeface="Times New Roman"/>
                <a:ea typeface="Times New Roman"/>
              </a:rPr>
              <a:t>5044,20 тыс</a:t>
            </a:r>
            <a:r>
              <a:rPr lang="ru-RU" dirty="0">
                <a:latin typeface="Times New Roman"/>
                <a:ea typeface="Times New Roman"/>
              </a:rPr>
              <a:t>. руб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73" y="0"/>
            <a:ext cx="3235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031" y="-59688"/>
            <a:ext cx="112712" cy="6969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300" y="526672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650" y="5804457"/>
            <a:ext cx="7493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8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4" y="5083652"/>
            <a:ext cx="12747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и недостатков в бюджетной сфере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632848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       По </a:t>
            </a:r>
            <a:r>
              <a:rPr lang="ru-RU" sz="2800" dirty="0">
                <a:latin typeface="Times New Roman"/>
                <a:ea typeface="Times New Roman"/>
              </a:rPr>
              <a:t>результатам контрольных и экспертно-аналитических мероприятий выявлено нарушений и недостатков в бюджетной сфере на общую сумму </a:t>
            </a:r>
            <a:r>
              <a:rPr lang="ru-RU" sz="2800" b="1" dirty="0" smtClean="0">
                <a:latin typeface="Times New Roman"/>
                <a:ea typeface="Times New Roman"/>
              </a:rPr>
              <a:t>596,10</a:t>
            </a:r>
            <a:r>
              <a:rPr lang="ru-RU" sz="2800" dirty="0" smtClean="0">
                <a:latin typeface="Times New Roman"/>
                <a:ea typeface="Times New Roman"/>
              </a:rPr>
              <a:t>  </a:t>
            </a:r>
            <a:r>
              <a:rPr lang="ru-RU" sz="2800" dirty="0">
                <a:latin typeface="Times New Roman"/>
                <a:ea typeface="Times New Roman"/>
              </a:rPr>
              <a:t>тыс. </a:t>
            </a:r>
            <a:r>
              <a:rPr lang="ru-RU" sz="2800" dirty="0" smtClean="0">
                <a:latin typeface="Times New Roman"/>
                <a:ea typeface="Times New Roman"/>
              </a:rPr>
              <a:t>рублей., в том числе: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/>
                <a:ea typeface="Times New Roman"/>
              </a:rPr>
              <a:t>нарушения </a:t>
            </a:r>
            <a:r>
              <a:rPr lang="ru-RU" sz="2800" dirty="0">
                <a:latin typeface="Times New Roman"/>
                <a:ea typeface="Times New Roman"/>
              </a:rPr>
              <a:t>при осуществлении муниципальных закупок </a:t>
            </a:r>
            <a:r>
              <a:rPr lang="ru-RU" sz="2800" dirty="0" smtClean="0">
                <a:latin typeface="Times New Roman"/>
                <a:ea typeface="Times New Roman"/>
              </a:rPr>
              <a:t>455,20 </a:t>
            </a:r>
            <a:r>
              <a:rPr lang="ru-RU" sz="2800" dirty="0">
                <a:latin typeface="Times New Roman"/>
                <a:ea typeface="Times New Roman"/>
              </a:rPr>
              <a:t>тыс. </a:t>
            </a:r>
            <a:r>
              <a:rPr lang="ru-RU" sz="2800" dirty="0" smtClean="0">
                <a:latin typeface="Times New Roman"/>
                <a:ea typeface="Times New Roman"/>
              </a:rPr>
              <a:t>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/>
                <a:ea typeface="Times New Roman"/>
              </a:rPr>
              <a:t>нарушение законодательства в сфере управления и распоряжения </a:t>
            </a:r>
            <a:r>
              <a:rPr lang="ru-RU" sz="2800" dirty="0" smtClean="0">
                <a:latin typeface="Times New Roman"/>
                <a:ea typeface="Times New Roman"/>
              </a:rPr>
              <a:t>муниципальной </a:t>
            </a:r>
            <a:r>
              <a:rPr lang="ru-RU" sz="2800" dirty="0" smtClean="0">
                <a:latin typeface="Times New Roman"/>
                <a:ea typeface="Times New Roman"/>
              </a:rPr>
              <a:t>собственностью 45,90 тыс.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/>
                <a:ea typeface="Times New Roman"/>
              </a:rPr>
              <a:t>нарушения </a:t>
            </a:r>
            <a:r>
              <a:rPr lang="ru-RU" sz="2800" dirty="0">
                <a:latin typeface="Times New Roman"/>
                <a:ea typeface="Times New Roman"/>
              </a:rPr>
              <a:t>ведения бухгалтерского учета, составления и представления бухгалтерской (финансовой) отчетности 95,0 тыс. </a:t>
            </a:r>
            <a:r>
              <a:rPr lang="ru-RU" sz="2800" dirty="0" smtClean="0">
                <a:latin typeface="Times New Roman"/>
                <a:ea typeface="Times New Roman"/>
              </a:rPr>
              <a:t>рублей.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5875"/>
            <a:ext cx="317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5875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12" y="0"/>
            <a:ext cx="55563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754370"/>
            <a:ext cx="7493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23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Процентное соотношение выявленных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 нарушений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425" y="-9195"/>
            <a:ext cx="3238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987" y="-9195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205" y="-9195"/>
            <a:ext cx="3238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3"/>
            <a:ext cx="7488831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57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8" y="5561383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64" y="0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</a:t>
            </a:r>
            <a:r>
              <a:rPr lang="ru-RU" sz="4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и недостатков в бюджетной сфере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424936" cy="4968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         В </a:t>
            </a:r>
            <a:r>
              <a:rPr lang="ru-RU" sz="2000" dirty="0">
                <a:latin typeface="Times New Roman"/>
                <a:ea typeface="Times New Roman"/>
              </a:rPr>
              <a:t>ходе проведения контрольных и экспертно-аналитических мероприятий Контрольно-счетной палатой выявлено в количественном значении </a:t>
            </a:r>
            <a:r>
              <a:rPr lang="ru-RU" sz="2000" b="1" dirty="0" smtClean="0">
                <a:latin typeface="Times New Roman"/>
                <a:ea typeface="Times New Roman"/>
              </a:rPr>
              <a:t>21</a:t>
            </a:r>
            <a:r>
              <a:rPr lang="ru-RU" sz="2000" dirty="0" smtClean="0">
                <a:latin typeface="Times New Roman"/>
                <a:ea typeface="Times New Roman"/>
              </a:rPr>
              <a:t> нарушение </a:t>
            </a:r>
            <a:r>
              <a:rPr lang="ru-RU" sz="2000" dirty="0">
                <a:latin typeface="Times New Roman"/>
                <a:ea typeface="Times New Roman"/>
              </a:rPr>
              <a:t>действующего законодательства. Основными видами нарушений являются: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/>
              <a:buChar char=""/>
              <a:tabLst>
                <a:tab pos="540385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нарушения при осуществлении муниципальных закупок </a:t>
            </a:r>
            <a:r>
              <a:rPr lang="ru-RU" sz="2000" dirty="0" smtClean="0">
                <a:latin typeface="Times New Roman"/>
                <a:ea typeface="Times New Roman"/>
              </a:rPr>
              <a:t>9 </a:t>
            </a:r>
            <a:r>
              <a:rPr lang="ru-RU" sz="2000" dirty="0">
                <a:latin typeface="Times New Roman"/>
                <a:ea typeface="Times New Roman"/>
              </a:rPr>
              <a:t>случаев;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/>
              <a:buChar char=""/>
              <a:tabLst>
                <a:tab pos="540385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нарушения </a:t>
            </a:r>
            <a:r>
              <a:rPr lang="ru-RU" sz="2000" dirty="0">
                <a:latin typeface="Times New Roman"/>
                <a:ea typeface="Times New Roman"/>
              </a:rPr>
              <a:t>ведения бухгалтерского учета, составления и представления бухгалтерской (финансовой) отчетности </a:t>
            </a:r>
            <a:r>
              <a:rPr lang="ru-RU" sz="2000" dirty="0" smtClean="0">
                <a:latin typeface="Times New Roman"/>
                <a:ea typeface="Times New Roman"/>
              </a:rPr>
              <a:t>8 </a:t>
            </a:r>
            <a:r>
              <a:rPr lang="ru-RU" sz="2000" dirty="0">
                <a:latin typeface="Times New Roman"/>
                <a:ea typeface="Times New Roman"/>
              </a:rPr>
              <a:t>случаев</a:t>
            </a:r>
            <a:r>
              <a:rPr lang="ru-RU" sz="2000" dirty="0" smtClean="0">
                <a:latin typeface="Times New Roman"/>
                <a:ea typeface="Times New Roman"/>
              </a:rPr>
              <a:t>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/>
              <a:buChar char=""/>
              <a:tabLst>
                <a:tab pos="540385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нарушение </a:t>
            </a:r>
            <a:r>
              <a:rPr lang="ru-RU" sz="2000" dirty="0">
                <a:latin typeface="Times New Roman"/>
                <a:ea typeface="Times New Roman"/>
              </a:rPr>
              <a:t>законодательства в сфере управления и распоряжения </a:t>
            </a:r>
            <a:r>
              <a:rPr lang="ru-RU" sz="2000" dirty="0" smtClean="0">
                <a:latin typeface="Times New Roman"/>
                <a:ea typeface="Times New Roman"/>
              </a:rPr>
              <a:t>муниципальной </a:t>
            </a:r>
            <a:r>
              <a:rPr lang="ru-RU" sz="2000" dirty="0">
                <a:latin typeface="Times New Roman"/>
                <a:ea typeface="Times New Roman"/>
              </a:rPr>
              <a:t>собственностью 2 </a:t>
            </a:r>
            <a:r>
              <a:rPr lang="ru-RU" sz="2000" dirty="0" smtClean="0">
                <a:latin typeface="Times New Roman"/>
                <a:ea typeface="Times New Roman"/>
              </a:rPr>
              <a:t>случая;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/>
              <a:buChar char=""/>
              <a:tabLst>
                <a:tab pos="540385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нарушения при формировании и исполнении бюджетов 2 </a:t>
            </a:r>
            <a:r>
              <a:rPr lang="ru-RU" sz="2000" dirty="0" smtClean="0">
                <a:latin typeface="Times New Roman"/>
                <a:ea typeface="Times New Roman"/>
              </a:rPr>
              <a:t>случая.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/>
              <a:buChar char=""/>
              <a:tabLst>
                <a:tab pos="540385" algn="l"/>
              </a:tabLst>
            </a:pPr>
            <a:endParaRPr lang="ru-RU" sz="2000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/>
              <a:buChar char=""/>
              <a:tabLst>
                <a:tab pos="540385" algn="l"/>
              </a:tabLst>
            </a:pPr>
            <a:endParaRPr lang="ru-RU" sz="2400" dirty="0">
              <a:latin typeface="Times New Roman"/>
              <a:ea typeface="Times New Roman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4"/>
            <a:ext cx="345474" cy="746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29" y="0"/>
            <a:ext cx="55563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99" y="5305871"/>
            <a:ext cx="7620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29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latin typeface="Times New Roman"/>
                <a:ea typeface="Times New Roman"/>
              </a:rPr>
              <a:t>Процентное соотношение нарушений и </a:t>
            </a:r>
            <a:r>
              <a:rPr lang="ru-RU" i="1" dirty="0" smtClean="0">
                <a:latin typeface="Times New Roman"/>
                <a:ea typeface="Times New Roman"/>
              </a:rPr>
              <a:t>недостатков</a:t>
            </a:r>
            <a:endParaRPr lang="ru-RU" i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0" y="-46038"/>
            <a:ext cx="317500" cy="695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981" y="-34213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0"/>
            <a:ext cx="55563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1"/>
            <a:ext cx="727280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82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394782"/>
            <a:ext cx="1279525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результатов контрольной деятельности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400" dirty="0" smtClean="0">
                <a:latin typeface="Times New Roman"/>
                <a:ea typeface="Times New Roman"/>
              </a:rPr>
              <a:t>        </a:t>
            </a:r>
            <a:r>
              <a:rPr lang="ru-RU" sz="8800" dirty="0" smtClean="0">
                <a:latin typeface="Times New Roman"/>
                <a:ea typeface="Times New Roman"/>
              </a:rPr>
              <a:t>  По </a:t>
            </a:r>
            <a:r>
              <a:rPr lang="ru-RU" sz="8800" dirty="0">
                <a:latin typeface="Times New Roman"/>
                <a:ea typeface="Times New Roman"/>
              </a:rPr>
              <a:t>итогам контрольных и экспертно-аналитических мероприятий должностным лицам проверенных учреждений и организаций направлено </a:t>
            </a:r>
            <a:r>
              <a:rPr lang="ru-RU" sz="8800" b="1" dirty="0" smtClean="0">
                <a:latin typeface="Times New Roman"/>
                <a:ea typeface="Times New Roman"/>
              </a:rPr>
              <a:t>3</a:t>
            </a:r>
            <a:r>
              <a:rPr lang="ru-RU" sz="8800" dirty="0" smtClean="0">
                <a:latin typeface="Times New Roman"/>
                <a:ea typeface="Times New Roman"/>
              </a:rPr>
              <a:t> представления, </a:t>
            </a:r>
            <a:r>
              <a:rPr lang="ru-RU" sz="8800" dirty="0">
                <a:latin typeface="Times New Roman"/>
                <a:ea typeface="Times New Roman"/>
              </a:rPr>
              <a:t>в которых содержалось </a:t>
            </a:r>
            <a:r>
              <a:rPr lang="ru-RU" sz="8800" b="1" dirty="0" smtClean="0">
                <a:latin typeface="Times New Roman"/>
                <a:ea typeface="Times New Roman"/>
              </a:rPr>
              <a:t>14</a:t>
            </a:r>
            <a:r>
              <a:rPr lang="ru-RU" sz="8800" dirty="0" smtClean="0">
                <a:latin typeface="Times New Roman"/>
                <a:ea typeface="Times New Roman"/>
              </a:rPr>
              <a:t> </a:t>
            </a:r>
            <a:r>
              <a:rPr lang="ru-RU" sz="8800" dirty="0">
                <a:latin typeface="Times New Roman"/>
                <a:ea typeface="Times New Roman"/>
              </a:rPr>
              <a:t>предложений по устранению выявленных нарушений действующего законодательства, </a:t>
            </a:r>
            <a:r>
              <a:rPr lang="ru-RU" sz="8800" dirty="0" smtClean="0">
                <a:latin typeface="Times New Roman"/>
                <a:ea typeface="Times New Roman"/>
              </a:rPr>
              <a:t>все предложения полностью исполнены </a:t>
            </a:r>
            <a:r>
              <a:rPr lang="ru-RU" sz="8800" dirty="0">
                <a:latin typeface="Times New Roman"/>
                <a:ea typeface="Times New Roman"/>
              </a:rPr>
              <a:t>и </a:t>
            </a:r>
            <a:r>
              <a:rPr lang="ru-RU" sz="8800" dirty="0" smtClean="0">
                <a:latin typeface="Times New Roman"/>
                <a:ea typeface="Times New Roman"/>
              </a:rPr>
              <a:t>сняты </a:t>
            </a:r>
            <a:r>
              <a:rPr lang="ru-RU" sz="8800" dirty="0">
                <a:latin typeface="Times New Roman"/>
                <a:ea typeface="Times New Roman"/>
              </a:rPr>
              <a:t>с контроля</a:t>
            </a:r>
            <a:r>
              <a:rPr lang="ru-RU" sz="8800" dirty="0" smtClean="0">
                <a:latin typeface="Times New Roman"/>
                <a:ea typeface="Times New Roman"/>
              </a:rPr>
              <a:t>.</a:t>
            </a:r>
            <a:endParaRPr lang="ru-RU" sz="8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 dirty="0" smtClean="0">
                <a:latin typeface="Times New Roman"/>
                <a:ea typeface="Times New Roman"/>
              </a:rPr>
              <a:t>        В </a:t>
            </a:r>
            <a:r>
              <a:rPr lang="ru-RU" sz="8800" dirty="0">
                <a:latin typeface="Times New Roman"/>
                <a:ea typeface="Times New Roman"/>
              </a:rPr>
              <a:t>соответствии с </a:t>
            </a:r>
            <a:r>
              <a:rPr lang="ru-RU" sz="8800" dirty="0" smtClean="0">
                <a:latin typeface="Times New Roman"/>
                <a:ea typeface="Times New Roman"/>
              </a:rPr>
              <a:t>КоАП РФ в 2020 </a:t>
            </a:r>
            <a:r>
              <a:rPr lang="ru-RU" sz="8800" dirty="0">
                <a:latin typeface="Times New Roman"/>
                <a:ea typeface="Times New Roman"/>
              </a:rPr>
              <a:t>году в отношении </a:t>
            </a:r>
            <a:r>
              <a:rPr lang="ru-RU" sz="8800" dirty="0" smtClean="0">
                <a:latin typeface="Times New Roman"/>
                <a:ea typeface="Times New Roman"/>
              </a:rPr>
              <a:t>лица, допустившего нарушение, по протоколу, составленному </a:t>
            </a:r>
            <a:r>
              <a:rPr lang="ru-RU" sz="8800" dirty="0">
                <a:latin typeface="Times New Roman"/>
                <a:ea typeface="Times New Roman"/>
              </a:rPr>
              <a:t>Контрольно-счетной палатой </a:t>
            </a:r>
            <a:r>
              <a:rPr lang="ru-RU" sz="8800" dirty="0" smtClean="0">
                <a:latin typeface="Times New Roman"/>
                <a:ea typeface="Times New Roman"/>
              </a:rPr>
              <a:t>судом </a:t>
            </a:r>
            <a:r>
              <a:rPr lang="ru-RU" sz="8800" dirty="0">
                <a:latin typeface="Times New Roman"/>
                <a:ea typeface="Times New Roman"/>
              </a:rPr>
              <a:t>принято решение о привлечении к административной ответственности.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 dirty="0" smtClean="0">
                <a:latin typeface="Times New Roman"/>
                <a:ea typeface="Times New Roman"/>
              </a:rPr>
              <a:t>        Общая </a:t>
            </a:r>
            <a:r>
              <a:rPr lang="ru-RU" sz="8800" dirty="0">
                <a:latin typeface="Times New Roman"/>
                <a:ea typeface="Times New Roman"/>
              </a:rPr>
              <a:t>сумма назначенных административных штрафов </a:t>
            </a:r>
            <a:r>
              <a:rPr lang="ru-RU" sz="8800" dirty="0" smtClean="0">
                <a:latin typeface="Times New Roman"/>
                <a:ea typeface="Times New Roman"/>
              </a:rPr>
              <a:t>составила </a:t>
            </a:r>
            <a:r>
              <a:rPr lang="ru-RU" sz="8800" b="1" dirty="0">
                <a:latin typeface="Times New Roman"/>
                <a:ea typeface="Times New Roman"/>
              </a:rPr>
              <a:t> </a:t>
            </a:r>
            <a:r>
              <a:rPr lang="ru-RU" sz="8800" b="1" dirty="0" smtClean="0">
                <a:latin typeface="Times New Roman"/>
                <a:ea typeface="Times New Roman"/>
              </a:rPr>
              <a:t>5,0</a:t>
            </a:r>
            <a:r>
              <a:rPr lang="ru-RU" sz="8800" dirty="0" smtClean="0">
                <a:latin typeface="Times New Roman"/>
                <a:ea typeface="Times New Roman"/>
              </a:rPr>
              <a:t> </a:t>
            </a:r>
            <a:r>
              <a:rPr lang="ru-RU" sz="8800" dirty="0">
                <a:latin typeface="Times New Roman"/>
                <a:ea typeface="Times New Roman"/>
              </a:rPr>
              <a:t>тыс. </a:t>
            </a:r>
            <a:r>
              <a:rPr lang="ru-RU" sz="8800" dirty="0" smtClean="0">
                <a:latin typeface="Times New Roman"/>
                <a:ea typeface="Times New Roman"/>
              </a:rPr>
              <a:t>рублей</a:t>
            </a:r>
            <a:r>
              <a:rPr lang="ru-RU" sz="8800" dirty="0">
                <a:latin typeface="Times New Roman"/>
                <a:ea typeface="Times New Roman"/>
              </a:rPr>
              <a:t>.</a:t>
            </a:r>
            <a:endParaRPr lang="ru-RU" sz="8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238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" y="0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2" y="5674121"/>
            <a:ext cx="936104" cy="78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936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577</Words>
  <Application>Microsoft Office PowerPoint</Application>
  <PresentationFormat>Экран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Контрольная и экспертно-аналитическая деятельность</vt:lpstr>
      <vt:lpstr>Объекты контроля </vt:lpstr>
      <vt:lpstr>Объем проверенных средств</vt:lpstr>
      <vt:lpstr>Общая сумма нарушений и недостатков в бюджетной сфере</vt:lpstr>
      <vt:lpstr>Процентное соотношение выявленных финансовых нарушений</vt:lpstr>
      <vt:lpstr>Общее количество нарушений и недостатков в бюджетной сфере</vt:lpstr>
      <vt:lpstr>Процентное соотношение нарушений и недостатков</vt:lpstr>
      <vt:lpstr>Реализация результатов контрольной деятельности</vt:lpstr>
      <vt:lpstr>План мероприятий на 2021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КСП города Котельники</cp:lastModifiedBy>
  <cp:revision>30</cp:revision>
  <dcterms:created xsi:type="dcterms:W3CDTF">2020-01-28T10:17:52Z</dcterms:created>
  <dcterms:modified xsi:type="dcterms:W3CDTF">2021-02-18T08:08:02Z</dcterms:modified>
</cp:coreProperties>
</file>